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notesMasterIdLst>
    <p:notesMasterId r:id="rId84"/>
  </p:notesMasterIdLst>
  <p:handoutMasterIdLst>
    <p:handoutMasterId r:id="rId85"/>
  </p:handoutMasterIdLst>
  <p:sldIdLst>
    <p:sldId id="256" r:id="rId3"/>
    <p:sldId id="542" r:id="rId4"/>
    <p:sldId id="543" r:id="rId5"/>
    <p:sldId id="462" r:id="rId6"/>
    <p:sldId id="330" r:id="rId7"/>
    <p:sldId id="463" r:id="rId8"/>
    <p:sldId id="473" r:id="rId9"/>
    <p:sldId id="376" r:id="rId10"/>
    <p:sldId id="471" r:id="rId11"/>
    <p:sldId id="470" r:id="rId12"/>
    <p:sldId id="474" r:id="rId13"/>
    <p:sldId id="472" r:id="rId14"/>
    <p:sldId id="468" r:id="rId15"/>
    <p:sldId id="469" r:id="rId16"/>
    <p:sldId id="476" r:id="rId17"/>
    <p:sldId id="477" r:id="rId18"/>
    <p:sldId id="464" r:id="rId19"/>
    <p:sldId id="467" r:id="rId20"/>
    <p:sldId id="475" r:id="rId21"/>
    <p:sldId id="466" r:id="rId22"/>
    <p:sldId id="465" r:id="rId23"/>
    <p:sldId id="478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1" r:id="rId35"/>
    <p:sldId id="523" r:id="rId36"/>
    <p:sldId id="492" r:id="rId37"/>
    <p:sldId id="493" r:id="rId38"/>
    <p:sldId id="494" r:id="rId39"/>
    <p:sldId id="495" r:id="rId40"/>
    <p:sldId id="496" r:id="rId41"/>
    <p:sldId id="498" r:id="rId42"/>
    <p:sldId id="502" r:id="rId43"/>
    <p:sldId id="497" r:id="rId44"/>
    <p:sldId id="499" r:id="rId45"/>
    <p:sldId id="500" r:id="rId46"/>
    <p:sldId id="501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4" r:id="rId56"/>
    <p:sldId id="515" r:id="rId57"/>
    <p:sldId id="511" r:id="rId58"/>
    <p:sldId id="512" r:id="rId59"/>
    <p:sldId id="513" r:id="rId60"/>
    <p:sldId id="516" r:id="rId61"/>
    <p:sldId id="521" r:id="rId62"/>
    <p:sldId id="522" r:id="rId63"/>
    <p:sldId id="520" r:id="rId64"/>
    <p:sldId id="517" r:id="rId65"/>
    <p:sldId id="518" r:id="rId66"/>
    <p:sldId id="519" r:id="rId67"/>
    <p:sldId id="524" r:id="rId68"/>
    <p:sldId id="525" r:id="rId69"/>
    <p:sldId id="526" r:id="rId70"/>
    <p:sldId id="527" r:id="rId71"/>
    <p:sldId id="528" r:id="rId72"/>
    <p:sldId id="529" r:id="rId73"/>
    <p:sldId id="530" r:id="rId74"/>
    <p:sldId id="531" r:id="rId75"/>
    <p:sldId id="533" r:id="rId76"/>
    <p:sldId id="535" r:id="rId77"/>
    <p:sldId id="534" r:id="rId78"/>
    <p:sldId id="536" r:id="rId79"/>
    <p:sldId id="537" r:id="rId80"/>
    <p:sldId id="538" r:id="rId81"/>
    <p:sldId id="539" r:id="rId82"/>
    <p:sldId id="541" r:id="rId8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veh-Zion Porat" initials="NZP" lastIdx="2" clrIdx="0">
    <p:extLst>
      <p:ext uri="{19B8F6BF-5375-455C-9EA6-DF929625EA0E}">
        <p15:presenceInfo xmlns:p15="http://schemas.microsoft.com/office/powerpoint/2012/main" userId="S::navehp@campus.technion.ac.il::b25518d8-a02d-4513-a17e-06180e690f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>
      <p:cViewPr varScale="1">
        <p:scale>
          <a:sx n="66" d="100"/>
          <a:sy n="66" d="100"/>
        </p:scale>
        <p:origin x="7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901F81-D635-4D5B-A799-8FE19D2C02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40FFC-4F1A-4D45-B792-D9A05AA9BD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942FA-8387-4A30-B9F4-05DFC0745AA9}" type="datetimeFigureOut">
              <a:rPr lang="LID4096" smtClean="0"/>
              <a:t>07/05/2022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BFC5B-B4B9-4C46-9228-05EC201D24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070A0-7F86-4360-BAB2-839BAB6603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59CFD-A793-47E6-931D-BFE860B7F01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51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BB70A-6307-4757-AD04-F4CE4710ECBD}" type="datetimeFigureOut">
              <a:rPr lang="LID4096" smtClean="0"/>
              <a:t>07/05/2022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9436B-07F1-4C85-92E1-F2C8F787055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935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7600" y="4211200"/>
            <a:ext cx="12319600" cy="267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4936200" y="4111956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06000" y="1031000"/>
            <a:ext cx="9980000" cy="21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0167" y="4750467"/>
            <a:ext cx="3892000" cy="15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450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9140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idx="2" hasCustomPrompt="1"/>
          </p:nvPr>
        </p:nvSpPr>
        <p:spPr>
          <a:xfrm>
            <a:off x="4686300" y="2488900"/>
            <a:ext cx="5480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9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686300" y="3775133"/>
            <a:ext cx="5480000" cy="1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8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8331200" y="-106400"/>
            <a:ext cx="38608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 flipH="1">
            <a:off x="2126767" y="67"/>
            <a:ext cx="4322800" cy="68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69329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 flipH="1">
            <a:off x="8438000" y="2283000"/>
            <a:ext cx="29140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-5402642">
            <a:off x="7033809" y="3133300"/>
            <a:ext cx="520400" cy="19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047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30192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5832167" y="531867"/>
            <a:ext cx="4735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5832167" y="1124208"/>
            <a:ext cx="474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3"/>
          </p:nvPr>
        </p:nvSpPr>
        <p:spPr>
          <a:xfrm>
            <a:off x="5832167" y="4868160"/>
            <a:ext cx="4735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4"/>
          </p:nvPr>
        </p:nvSpPr>
        <p:spPr>
          <a:xfrm>
            <a:off x="5832167" y="5465601"/>
            <a:ext cx="474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5"/>
          </p:nvPr>
        </p:nvSpPr>
        <p:spPr>
          <a:xfrm>
            <a:off x="5832167" y="2699480"/>
            <a:ext cx="4735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6"/>
          </p:nvPr>
        </p:nvSpPr>
        <p:spPr>
          <a:xfrm>
            <a:off x="5832167" y="3291888"/>
            <a:ext cx="474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925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 2">
  <p:cSld name="Title and bullet point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694567" y="449300"/>
            <a:ext cx="6529200" cy="59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5167" y="2283000"/>
            <a:ext cx="26644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2274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6332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4682933" y="1022933"/>
            <a:ext cx="3151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"/>
          </p:nvPr>
        </p:nvSpPr>
        <p:spPr>
          <a:xfrm>
            <a:off x="4682933" y="1615267"/>
            <a:ext cx="315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3"/>
          </p:nvPr>
        </p:nvSpPr>
        <p:spPr>
          <a:xfrm>
            <a:off x="4682933" y="4610025"/>
            <a:ext cx="3151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4682933" y="5206467"/>
            <a:ext cx="315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5"/>
          </p:nvPr>
        </p:nvSpPr>
        <p:spPr>
          <a:xfrm>
            <a:off x="4682933" y="2823296"/>
            <a:ext cx="3151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6"/>
          </p:nvPr>
        </p:nvSpPr>
        <p:spPr>
          <a:xfrm>
            <a:off x="4682933" y="3419867"/>
            <a:ext cx="315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7"/>
          </p:nvPr>
        </p:nvSpPr>
        <p:spPr>
          <a:xfrm>
            <a:off x="8308785" y="1022933"/>
            <a:ext cx="3149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8"/>
          </p:nvPr>
        </p:nvSpPr>
        <p:spPr>
          <a:xfrm>
            <a:off x="8307033" y="1615267"/>
            <a:ext cx="3148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9"/>
          </p:nvPr>
        </p:nvSpPr>
        <p:spPr>
          <a:xfrm>
            <a:off x="8307035" y="4610025"/>
            <a:ext cx="3149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3"/>
          </p:nvPr>
        </p:nvSpPr>
        <p:spPr>
          <a:xfrm>
            <a:off x="8307033" y="5206467"/>
            <a:ext cx="3148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4"/>
          </p:nvPr>
        </p:nvSpPr>
        <p:spPr>
          <a:xfrm>
            <a:off x="8308779" y="2823296"/>
            <a:ext cx="3149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5"/>
          </p:nvPr>
        </p:nvSpPr>
        <p:spPr>
          <a:xfrm>
            <a:off x="8308773" y="3419867"/>
            <a:ext cx="3148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2388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5848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"/>
          </p:nvPr>
        </p:nvSpPr>
        <p:spPr>
          <a:xfrm>
            <a:off x="4705833" y="1617367"/>
            <a:ext cx="31460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2"/>
          </p:nvPr>
        </p:nvSpPr>
        <p:spPr>
          <a:xfrm>
            <a:off x="4705833" y="2209700"/>
            <a:ext cx="31500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3"/>
          </p:nvPr>
        </p:nvSpPr>
        <p:spPr>
          <a:xfrm>
            <a:off x="4705833" y="4865300"/>
            <a:ext cx="31460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4"/>
          </p:nvPr>
        </p:nvSpPr>
        <p:spPr>
          <a:xfrm>
            <a:off x="4705833" y="5457700"/>
            <a:ext cx="31500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5"/>
          </p:nvPr>
        </p:nvSpPr>
        <p:spPr>
          <a:xfrm>
            <a:off x="8372681" y="1617367"/>
            <a:ext cx="31460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6"/>
          </p:nvPr>
        </p:nvSpPr>
        <p:spPr>
          <a:xfrm>
            <a:off x="8370933" y="2209700"/>
            <a:ext cx="31500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7"/>
          </p:nvPr>
        </p:nvSpPr>
        <p:spPr>
          <a:xfrm>
            <a:off x="8372667" y="4865300"/>
            <a:ext cx="31460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8"/>
          </p:nvPr>
        </p:nvSpPr>
        <p:spPr>
          <a:xfrm>
            <a:off x="8370933" y="5457700"/>
            <a:ext cx="31500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004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839833" y="2283033"/>
            <a:ext cx="22932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6857267" y="759867"/>
            <a:ext cx="32092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2"/>
          </p:nvPr>
        </p:nvSpPr>
        <p:spPr>
          <a:xfrm>
            <a:off x="6857267" y="1352208"/>
            <a:ext cx="32132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3"/>
          </p:nvPr>
        </p:nvSpPr>
        <p:spPr>
          <a:xfrm>
            <a:off x="6857267" y="4627325"/>
            <a:ext cx="32092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"/>
          </p:nvPr>
        </p:nvSpPr>
        <p:spPr>
          <a:xfrm>
            <a:off x="6857267" y="5219733"/>
            <a:ext cx="32132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5"/>
          </p:nvPr>
        </p:nvSpPr>
        <p:spPr>
          <a:xfrm>
            <a:off x="6857267" y="2699480"/>
            <a:ext cx="32092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6"/>
          </p:nvPr>
        </p:nvSpPr>
        <p:spPr>
          <a:xfrm>
            <a:off x="6857267" y="3291855"/>
            <a:ext cx="32132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4161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461400" y="2882167"/>
            <a:ext cx="3498800" cy="10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1461400" y="3998000"/>
            <a:ext cx="3498800" cy="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-63800" y="-127600"/>
            <a:ext cx="12319600" cy="11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27666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 preserve="1">
  <p:cSld name="1_One column text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10800000" flipH="1">
            <a:off x="-63800" y="-127600"/>
            <a:ext cx="12319600" cy="11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458452" y="-110200"/>
            <a:ext cx="9275097" cy="10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733" b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90;p16">
            <a:extLst>
              <a:ext uri="{FF2B5EF4-FFF2-40B4-BE49-F238E27FC236}">
                <a16:creationId xmlns:a16="http://schemas.microsoft.com/office/drawing/2014/main" id="{640CA3EF-5E4E-488A-86CC-1236EB2B9C0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824066" y="1530220"/>
            <a:ext cx="6543869" cy="4839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473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 preserve="1">
  <p:cSld name="1_One column text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10800000" flipH="1">
            <a:off x="-63800" y="-127600"/>
            <a:ext cx="12319600" cy="11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881337" y="-110200"/>
            <a:ext cx="4429327" cy="10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733" b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Google Shape;90;p16">
            <a:extLst>
              <a:ext uri="{FF2B5EF4-FFF2-40B4-BE49-F238E27FC236}">
                <a16:creationId xmlns:a16="http://schemas.microsoft.com/office/drawing/2014/main" id="{186CAF3F-41DF-489A-B392-E5E7D7F5FEE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597160" y="1560543"/>
            <a:ext cx="5268685" cy="4839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14DAB-BEAA-4F09-BC56-D88D604443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2397" y="1561322"/>
            <a:ext cx="5336116" cy="4838700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0563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3858000" y="-106400"/>
            <a:ext cx="83340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 rot="5400000">
            <a:off x="2703100" y="3330000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5062233" y="2381900"/>
            <a:ext cx="4640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0" y="2683800"/>
            <a:ext cx="3858000" cy="1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062233" y="3345543"/>
            <a:ext cx="4640000" cy="1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422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 hasCustomPrompt="1"/>
          </p:nvPr>
        </p:nvSpPr>
        <p:spPr>
          <a:xfrm>
            <a:off x="4693533" y="896316"/>
            <a:ext cx="4304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4693533" y="1565767"/>
            <a:ext cx="43044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2" hasCustomPrompt="1"/>
          </p:nvPr>
        </p:nvSpPr>
        <p:spPr>
          <a:xfrm>
            <a:off x="4693533" y="2854367"/>
            <a:ext cx="4304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4693533" y="3519733"/>
            <a:ext cx="43044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4" hasCustomPrompt="1"/>
          </p:nvPr>
        </p:nvSpPr>
        <p:spPr>
          <a:xfrm>
            <a:off x="4693533" y="4813127"/>
            <a:ext cx="4304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4693533" y="5473607"/>
            <a:ext cx="43044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6"/>
          </p:nvPr>
        </p:nvSpPr>
        <p:spPr>
          <a:xfrm>
            <a:off x="839833" y="2283067"/>
            <a:ext cx="28212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451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 rot="10800000" flipH="1">
            <a:off x="-26067" y="3907600"/>
            <a:ext cx="12319600" cy="309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568200" y="4470565"/>
            <a:ext cx="7055600" cy="9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2568200" y="5264232"/>
            <a:ext cx="70556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9083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4684867" y="1130612"/>
            <a:ext cx="6539200" cy="5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 sz="1600"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2"/>
          </p:nvPr>
        </p:nvSpPr>
        <p:spPr>
          <a:xfrm>
            <a:off x="4684867" y="536200"/>
            <a:ext cx="58728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11600" y="2575467"/>
            <a:ext cx="3045600" cy="1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154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4684867" y="2638379"/>
            <a:ext cx="6539200" cy="28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 sz="1600"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2"/>
          </p:nvPr>
        </p:nvSpPr>
        <p:spPr>
          <a:xfrm>
            <a:off x="4684867" y="2043967"/>
            <a:ext cx="58724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811600" y="2575467"/>
            <a:ext cx="3045600" cy="1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160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rot="10800000" flipH="1">
            <a:off x="-127667" y="3907600"/>
            <a:ext cx="12319600" cy="309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1"/>
          </p:nvPr>
        </p:nvSpPr>
        <p:spPr>
          <a:xfrm>
            <a:off x="1311600" y="4218400"/>
            <a:ext cx="4784400" cy="1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6096000" y="4218400"/>
            <a:ext cx="4432800" cy="1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-118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None/>
            </a:pPr>
            <a:r>
              <a:rPr lang="en" sz="24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CREDITS: This presentation template was created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including icons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and infographics &amp; images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  <a:endParaRPr sz="24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4936100" y="3813000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3064633" y="0"/>
            <a:ext cx="6062800" cy="39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666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79149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295400" y="503853"/>
            <a:ext cx="9601200" cy="114238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 hasCustomPrompt="1"/>
          </p:nvPr>
        </p:nvSpPr>
        <p:spPr>
          <a:xfrm flipH="1">
            <a:off x="6324600" y="1981199"/>
            <a:ext cx="4572000" cy="3810001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1295400" y="1981199"/>
            <a:ext cx="4572000" cy="3810001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5454369" y="6289679"/>
            <a:ext cx="6128030" cy="2224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932012" y="6289679"/>
            <a:ext cx="1224000" cy="222436"/>
          </a:xfrm>
        </p:spPr>
        <p:txBody>
          <a:bodyPr rtlCol="1"/>
          <a:lstStyle>
            <a:lvl1pPr algn="l" rtl="1">
              <a:defRPr/>
            </a:lvl1pPr>
          </a:lstStyle>
          <a:p>
            <a:fld id="{6EAE9785-B697-43CD-B624-BD498C02EF3E}" type="datetime1">
              <a:rPr lang="he-IL" smtClean="0"/>
              <a:pPr/>
              <a:t>ו'/תמוז/תשפ"ב</a:t>
            </a:fld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607807" y="6289679"/>
            <a:ext cx="918882" cy="222436"/>
          </a:xfrm>
        </p:spPr>
        <p:txBody>
          <a:bodyPr rtlCol="1"/>
          <a:lstStyle>
            <a:lvl1pPr algn="l" rtl="1">
              <a:defRPr/>
            </a:lvl1pPr>
          </a:lstStyle>
          <a:p>
            <a:fld id="{E31375A4-56A4-47D6-9801-1991572033F7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882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04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1057470" y="-106400"/>
            <a:ext cx="9840685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 rot="5400000">
            <a:off x="9719429" y="3330000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22;p4">
            <a:extLst>
              <a:ext uri="{FF2B5EF4-FFF2-40B4-BE49-F238E27FC236}">
                <a16:creationId xmlns:a16="http://schemas.microsoft.com/office/drawing/2014/main" id="{1825E2E3-88B5-48D3-9EAA-9258DE9DA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3761" y="1845156"/>
            <a:ext cx="5844479" cy="3167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867"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Google Shape;15;p3">
            <a:extLst>
              <a:ext uri="{FF2B5EF4-FFF2-40B4-BE49-F238E27FC236}">
                <a16:creationId xmlns:a16="http://schemas.microsoft.com/office/drawing/2014/main" id="{E7A03679-845B-4C3E-AB56-756888BD4D3F}"/>
              </a:ext>
            </a:extLst>
          </p:cNvPr>
          <p:cNvSpPr/>
          <p:nvPr/>
        </p:nvSpPr>
        <p:spPr>
          <a:xfrm rot="5400000">
            <a:off x="-102331" y="3330000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1493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9140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836465" y="1249800"/>
            <a:ext cx="3483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832167" y="1842133"/>
            <a:ext cx="3488000" cy="14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5836460" y="3813933"/>
            <a:ext cx="34868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832167" y="4406300"/>
            <a:ext cx="3483600" cy="1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666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9140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329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 rot="10800000" flipH="1">
            <a:off x="-63800" y="5467367"/>
            <a:ext cx="12319600" cy="160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205267" y="1086700"/>
            <a:ext cx="44600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6205267" y="3485233"/>
            <a:ext cx="5124400" cy="1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-5402319">
            <a:off x="4915532" y="1804633"/>
            <a:ext cx="1186000" cy="19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208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-63800" y="5467367"/>
            <a:ext cx="12319600" cy="160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8"/>
          <p:cNvSpPr/>
          <p:nvPr/>
        </p:nvSpPr>
        <p:spPr>
          <a:xfrm>
            <a:off x="4936100" y="5379333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850800" y="0"/>
            <a:ext cx="8490400" cy="5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666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8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rot="10800000" flipH="1">
            <a:off x="-63800" y="-255200"/>
            <a:ext cx="12319600" cy="315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67000" y="0"/>
            <a:ext cx="6458000" cy="2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822200" y="2903600"/>
            <a:ext cx="4547600" cy="3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703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839833" y="1955767"/>
            <a:ext cx="2821200" cy="29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615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8133" y="593367"/>
            <a:ext cx="1025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8133" y="1536633"/>
            <a:ext cx="10255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4598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90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765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jetbrains.com/code-with-me/" TargetMode="Externa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s://portal.azure.com/#home" TargetMode="Externa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usercontent.com/phillipj/4944029/raw/75ba2243dd5ec2875f629bf5d79f6c1e4b5a8b46/alice_in_wonderland.txt" TargetMode="Externa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pycharm/debugging-your-first-python-application.html#where-is-the-problem" TargetMode="Externa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andb.ai/guides/sweeps" TargetMode="External"/><Relationship Id="rId2" Type="http://schemas.openxmlformats.org/officeDocument/2006/relationships/hyperlink" Target="https://docs.wandb.ai/quickstart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lear.ml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D18-59E8-4FA0-8582-DDD702D93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 – Code Workshop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AE499-0297-4151-8C1D-A8060A21C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Naveh Porat</a:t>
            </a:r>
          </a:p>
          <a:p>
            <a:r>
              <a:rPr lang="en-US" sz="2000" dirty="0"/>
              <a:t>June 2022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04637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c &amp; Ctrl + v</a:t>
            </a:r>
            <a:endParaRPr lang="LID4096" dirty="0"/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52D3AD9-236F-42D1-B1FC-077758415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5" y="2116262"/>
            <a:ext cx="11918070" cy="2625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21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x &amp; Ctrl +v</a:t>
            </a:r>
            <a:endParaRPr lang="LID4096" dirty="0"/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D23A7ED-5251-4AC4-AF3A-38070695A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3" y="2506954"/>
            <a:ext cx="11373853" cy="2505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34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d</a:t>
            </a:r>
            <a:endParaRPr lang="LID4096" dirty="0"/>
          </a:p>
        </p:txBody>
      </p:sp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73806CB-695F-4E29-BCB7-97CB4E97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2237304"/>
            <a:ext cx="11855116" cy="261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55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Folding</a:t>
            </a:r>
            <a:endParaRPr lang="LID4096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ED351CF-87D8-473E-9243-BCB746494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" y="1699877"/>
            <a:ext cx="10507579" cy="4370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5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Commenting</a:t>
            </a:r>
            <a:endParaRPr lang="LID4096" dirty="0"/>
          </a:p>
        </p:txBody>
      </p:sp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D6C89EA-2A73-4C72-8159-325B9AEA4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6" y="2403391"/>
            <a:ext cx="11585608" cy="255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76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&amp; Replace</a:t>
            </a:r>
            <a:endParaRPr lang="LID4096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3FA0F0E-C9E4-4B92-B7AB-00755275E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9" y="1678952"/>
            <a:ext cx="11316101" cy="4711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4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Search &amp; Replace</a:t>
            </a:r>
            <a:endParaRPr lang="LID4096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7F4D57-2740-4729-9826-F31C34C7E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5" y="1433428"/>
            <a:ext cx="10526829" cy="5015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162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</a:t>
            </a:r>
          </a:p>
        </p:txBody>
      </p:sp>
      <p:pic>
        <p:nvPicPr>
          <p:cNvPr id="4" name="Picture 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0C6D6E2-28F6-447B-8C3B-A7506ABC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8" y="1700772"/>
            <a:ext cx="11065844" cy="4448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83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Completion</a:t>
            </a:r>
            <a:endParaRPr lang="LID4096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2074BD-3A38-40AA-BF0B-F13D0BE5A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" y="1237309"/>
            <a:ext cx="10026316" cy="5370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70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Documentation, Param &amp; Referencing</a:t>
            </a:r>
            <a:endParaRPr lang="LID4096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712510-E58B-49C9-80E5-C89AD2C2A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31" y="1515627"/>
            <a:ext cx="8967537" cy="4802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09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Code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08562" y="1347340"/>
            <a:ext cx="6543869" cy="4839477"/>
          </a:xfrm>
        </p:spPr>
        <p:txBody>
          <a:bodyPr/>
          <a:lstStyle/>
          <a:p>
            <a:r>
              <a:rPr lang="en-US" sz="2800" dirty="0"/>
              <a:t>A large portion of the course is dedicated to code.</a:t>
            </a:r>
          </a:p>
          <a:p>
            <a:r>
              <a:rPr lang="en-US" sz="2800" dirty="0"/>
              <a:t>Today we will see some useful tools and coding concepts.</a:t>
            </a:r>
          </a:p>
          <a:p>
            <a:r>
              <a:rPr lang="en-US" sz="2800" dirty="0"/>
              <a:t>It’s very hard to teach\learn code because it tends to be very technical.</a:t>
            </a:r>
          </a:p>
          <a:p>
            <a:r>
              <a:rPr lang="en-US" sz="2800" dirty="0"/>
              <a:t>We’ll try to have everything demonstrated live.</a:t>
            </a:r>
          </a:p>
          <a:p>
            <a:r>
              <a:rPr lang="en-US" sz="2800" dirty="0"/>
              <a:t>Try to follow along and ask as many questions as you can!</a:t>
            </a:r>
          </a:p>
        </p:txBody>
      </p:sp>
    </p:spTree>
    <p:extLst>
      <p:ext uri="{BB962C8B-B14F-4D97-AF65-F5344CB8AC3E}">
        <p14:creationId xmlns:p14="http://schemas.microsoft.com/office/powerpoint/2010/main" val="160839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Windows</a:t>
            </a:r>
            <a:endParaRPr lang="LID4096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8C6CA6-B35E-45FB-929B-7AAFDC4E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34" y="1347537"/>
            <a:ext cx="9443115" cy="5057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85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Actions &amp; Create Shortcuts</a:t>
            </a:r>
            <a:endParaRPr lang="LID4096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FA64AC-4AB5-4871-A2A9-32E1E9AF2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52" y="1399860"/>
            <a:ext cx="9650931" cy="5169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582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/>
              <a:t>Code With 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56231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With Me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Code With Me</a:t>
            </a:r>
            <a:r>
              <a:rPr lang="en-US" dirty="0"/>
              <a:t> is a PyCharm plugin that will allow you to code collaboratively, like in google docs.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C66888-D81E-4FB2-B625-63AC3202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22" y="3257459"/>
            <a:ext cx="7595713" cy="318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1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/>
              <a:t>Working with VMs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0992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Professional allows you to work on a remote virtual machine.</a:t>
            </a:r>
          </a:p>
          <a:p>
            <a:r>
              <a:rPr lang="en-US" dirty="0"/>
              <a:t>The following slides will take you step by step in the process of configuring a remote machine in PyCharm.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24229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 the Machine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24065" y="1347340"/>
            <a:ext cx="6543869" cy="4839477"/>
          </a:xfrm>
        </p:spPr>
        <p:txBody>
          <a:bodyPr/>
          <a:lstStyle/>
          <a:p>
            <a:r>
              <a:rPr lang="en-US" dirty="0"/>
              <a:t>Visit the Azure Portal at </a:t>
            </a:r>
            <a:r>
              <a:rPr lang="en-US" dirty="0">
                <a:hlinkClick r:id="rId2"/>
              </a:rPr>
              <a:t>https://portal.azure.com/#home</a:t>
            </a:r>
            <a:endParaRPr lang="en-US" dirty="0"/>
          </a:p>
          <a:p>
            <a:r>
              <a:rPr lang="en-US" dirty="0"/>
              <a:t>Go into the </a:t>
            </a:r>
            <a:r>
              <a:rPr lang="en-US" b="1" dirty="0"/>
              <a:t>Virtual Machines</a:t>
            </a:r>
            <a:r>
              <a:rPr lang="en-US" dirty="0"/>
              <a:t> section.</a:t>
            </a:r>
            <a:endParaRPr lang="LID4096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316DF8-5A98-4309-BEBD-C9C5BE496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77" y="2790931"/>
            <a:ext cx="9198197" cy="40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 the Machine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24065" y="1347340"/>
            <a:ext cx="6543869" cy="4839477"/>
          </a:xfrm>
        </p:spPr>
        <p:txBody>
          <a:bodyPr/>
          <a:lstStyle/>
          <a:p>
            <a:r>
              <a:rPr lang="en-US" dirty="0"/>
              <a:t>Check you’re on the courses subscription.</a:t>
            </a:r>
          </a:p>
          <a:p>
            <a:r>
              <a:rPr lang="en-US" dirty="0"/>
              <a:t>Enter your machine’s page and click </a:t>
            </a:r>
            <a:r>
              <a:rPr lang="en-US" b="1" dirty="0"/>
              <a:t>start</a:t>
            </a:r>
            <a:r>
              <a:rPr lang="en-US" dirty="0"/>
              <a:t>.</a:t>
            </a:r>
            <a:endParaRPr lang="LID4096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7E56C9-7669-4BC1-B40C-AA96AD347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57" y="2762576"/>
            <a:ext cx="8957564" cy="39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3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 the Machine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24065" y="1347340"/>
            <a:ext cx="6543869" cy="4839477"/>
          </a:xfrm>
        </p:spPr>
        <p:txBody>
          <a:bodyPr/>
          <a:lstStyle/>
          <a:p>
            <a:r>
              <a:rPr lang="en-US" dirty="0"/>
              <a:t>Once the machine has started, go into the </a:t>
            </a:r>
            <a:r>
              <a:rPr lang="en-US" b="1" dirty="0"/>
              <a:t>connect</a:t>
            </a:r>
            <a:r>
              <a:rPr lang="en-US" dirty="0"/>
              <a:t> section and copy the </a:t>
            </a:r>
            <a:r>
              <a:rPr lang="en-US" dirty="0" err="1"/>
              <a:t>ssh</a:t>
            </a:r>
            <a:r>
              <a:rPr lang="en-US" dirty="0"/>
              <a:t> connection command</a:t>
            </a:r>
            <a:endParaRPr lang="LID4096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529C5C-B4F9-454B-A8A9-754576897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16" y="2705807"/>
            <a:ext cx="8890033" cy="39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8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VM in PyCharm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24065" y="1347340"/>
            <a:ext cx="6543869" cy="4839477"/>
          </a:xfrm>
        </p:spPr>
        <p:txBody>
          <a:bodyPr/>
          <a:lstStyle/>
          <a:p>
            <a:r>
              <a:rPr lang="en-US" dirty="0"/>
              <a:t>Configure a new </a:t>
            </a:r>
            <a:r>
              <a:rPr lang="en-US" dirty="0" err="1"/>
              <a:t>ssh</a:t>
            </a:r>
            <a:r>
              <a:rPr lang="en-US" dirty="0"/>
              <a:t> interpreter.</a:t>
            </a:r>
          </a:p>
          <a:p>
            <a:r>
              <a:rPr lang="en-US" dirty="0"/>
              <a:t>The domain is part of the command you copied.</a:t>
            </a:r>
          </a:p>
          <a:p>
            <a:r>
              <a:rPr lang="en-US" dirty="0"/>
              <a:t>The username should be </a:t>
            </a:r>
            <a:r>
              <a:rPr lang="en-US" b="1" dirty="0"/>
              <a:t>student</a:t>
            </a:r>
            <a:endParaRPr lang="en-US" dirty="0"/>
          </a:p>
          <a:p>
            <a:r>
              <a:rPr lang="en-US" dirty="0"/>
              <a:t>The password is </a:t>
            </a:r>
            <a:r>
              <a:rPr lang="en-US" i="1" dirty="0"/>
              <a:t>Technion2021!</a:t>
            </a:r>
            <a:endParaRPr lang="LID4096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111A4A-0CA3-4B79-9E72-B9F266AF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84" y="3429000"/>
            <a:ext cx="6392229" cy="33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 code?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08562" y="1347340"/>
            <a:ext cx="6543869" cy="4839477"/>
          </a:xfrm>
        </p:spPr>
        <p:txBody>
          <a:bodyPr/>
          <a:lstStyle/>
          <a:p>
            <a:pPr marL="186262" indent="0">
              <a:buNone/>
            </a:pPr>
            <a:r>
              <a:rPr lang="en-US" sz="3200" dirty="0"/>
              <a:t>We would like to write code that :</a:t>
            </a:r>
          </a:p>
          <a:p>
            <a:pPr marL="700612" indent="-514350">
              <a:buFont typeface="+mj-lt"/>
              <a:buAutoNum type="arabicPeriod"/>
            </a:pPr>
            <a:r>
              <a:rPr lang="en-US" sz="3200" dirty="0"/>
              <a:t>Is easy to use</a:t>
            </a:r>
          </a:p>
          <a:p>
            <a:pPr marL="700612" indent="-514350">
              <a:buFont typeface="+mj-lt"/>
              <a:buAutoNum type="arabicPeriod"/>
            </a:pPr>
            <a:r>
              <a:rPr lang="en-US" sz="3200" dirty="0"/>
              <a:t>Is easy to read (by others)</a:t>
            </a:r>
          </a:p>
          <a:p>
            <a:pPr marL="700612" indent="-514350">
              <a:buFont typeface="+mj-lt"/>
              <a:buAutoNum type="arabicPeriod"/>
            </a:pPr>
            <a:r>
              <a:rPr lang="en-US" sz="3200" dirty="0"/>
              <a:t>Is easy to modify</a:t>
            </a:r>
          </a:p>
          <a:p>
            <a:pPr marL="700612" indent="-514350">
              <a:buFont typeface="+mj-lt"/>
              <a:buAutoNum type="arabicPeriod"/>
            </a:pPr>
            <a:r>
              <a:rPr lang="en-US" sz="3200" dirty="0"/>
              <a:t>Is fast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5713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VM in PyCharm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534279" y="1251088"/>
            <a:ext cx="8639623" cy="4839477"/>
          </a:xfrm>
        </p:spPr>
        <p:txBody>
          <a:bodyPr/>
          <a:lstStyle/>
          <a:p>
            <a:r>
              <a:rPr lang="en-US" dirty="0"/>
              <a:t>Once you connected to the machine, your interpreter will be found at /anaconda/</a:t>
            </a:r>
            <a:r>
              <a:rPr lang="en-US" dirty="0" err="1"/>
              <a:t>envs</a:t>
            </a:r>
            <a:r>
              <a:rPr lang="en-US" dirty="0"/>
              <a:t>/py38_default/bin/python</a:t>
            </a:r>
          </a:p>
          <a:p>
            <a:r>
              <a:rPr lang="en-US" dirty="0"/>
              <a:t>In the </a:t>
            </a:r>
            <a:r>
              <a:rPr lang="en-US" b="1" dirty="0"/>
              <a:t>Sync Folders</a:t>
            </a:r>
            <a:r>
              <a:rPr lang="en-US" dirty="0"/>
              <a:t> section enter your local project directory and the remote one. An example of the remote path would be /home/student/</a:t>
            </a:r>
            <a:r>
              <a:rPr lang="en-US" dirty="0" err="1"/>
              <a:t>project_dir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111A4A-0CA3-4B79-9E72-B9F266AF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85" y="3323122"/>
            <a:ext cx="6392229" cy="33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20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Files &amp; Browsing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534279" y="1251088"/>
            <a:ext cx="8639623" cy="4839477"/>
          </a:xfrm>
        </p:spPr>
        <p:txBody>
          <a:bodyPr/>
          <a:lstStyle/>
          <a:p>
            <a:r>
              <a:rPr lang="en-US" dirty="0"/>
              <a:t>Even though PyCharm will now automatically sync files from your local </a:t>
            </a:r>
            <a:r>
              <a:rPr lang="en-US" dirty="0" err="1"/>
              <a:t>dir</a:t>
            </a:r>
            <a:r>
              <a:rPr lang="en-US" dirty="0"/>
              <a:t> to the remote one, you can manually upload files using the Ctrl + Alt + Shift + x shortcut.</a:t>
            </a:r>
          </a:p>
          <a:p>
            <a:r>
              <a:rPr lang="en-US" dirty="0"/>
              <a:t>You can browse the remote server via the </a:t>
            </a:r>
            <a:r>
              <a:rPr lang="en-US" b="1" dirty="0"/>
              <a:t>Remote Host </a:t>
            </a:r>
            <a:r>
              <a:rPr lang="en-US" dirty="0"/>
              <a:t>pane.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F91CEA-5EF4-4C01-ADA5-542F8FB54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97" y="2978233"/>
            <a:ext cx="7241405" cy="377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Sessions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534279" y="1251088"/>
            <a:ext cx="8639623" cy="4839477"/>
          </a:xfrm>
        </p:spPr>
        <p:txBody>
          <a:bodyPr/>
          <a:lstStyle/>
          <a:p>
            <a:r>
              <a:rPr lang="en-US" dirty="0"/>
              <a:t>You can now run an </a:t>
            </a:r>
            <a:r>
              <a:rPr lang="en-US" dirty="0" err="1"/>
              <a:t>ssh</a:t>
            </a:r>
            <a:r>
              <a:rPr lang="en-US" dirty="0"/>
              <a:t> session of your remote machine using tools &gt; start </a:t>
            </a:r>
            <a:r>
              <a:rPr lang="en-US" dirty="0" err="1"/>
              <a:t>ssh</a:t>
            </a:r>
            <a:r>
              <a:rPr lang="en-US" dirty="0"/>
              <a:t> session.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6372DC-9D91-4E14-85A8-F0A00078B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89" y="2425566"/>
            <a:ext cx="7552222" cy="39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28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11655" y="1222213"/>
            <a:ext cx="6968689" cy="4839477"/>
          </a:xfrm>
        </p:spPr>
        <p:txBody>
          <a:bodyPr/>
          <a:lstStyle/>
          <a:p>
            <a:r>
              <a:rPr lang="en-US" sz="3600" dirty="0"/>
              <a:t>Configure you own machine!</a:t>
            </a:r>
          </a:p>
        </p:txBody>
      </p:sp>
    </p:spTree>
    <p:extLst>
      <p:ext uri="{BB962C8B-B14F-4D97-AF65-F5344CB8AC3E}">
        <p14:creationId xmlns:p14="http://schemas.microsoft.com/office/powerpoint/2010/main" val="1203052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36B0-3553-4AC6-8D36-4F0DAB3BA41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11655" y="1222213"/>
            <a:ext cx="6968689" cy="4839477"/>
          </a:xfrm>
        </p:spPr>
        <p:txBody>
          <a:bodyPr/>
          <a:lstStyle/>
          <a:p>
            <a:r>
              <a:rPr lang="en-US" dirty="0"/>
              <a:t>Configure </a:t>
            </a:r>
            <a:r>
              <a:rPr lang="en-US" b="1" dirty="0"/>
              <a:t>Ctrl + Alt + Shift + s </a:t>
            </a:r>
            <a:r>
              <a:rPr lang="en-US" dirty="0"/>
              <a:t>as a shortcut for starting a </a:t>
            </a:r>
            <a:r>
              <a:rPr lang="en-US" dirty="0" err="1"/>
              <a:t>ssh</a:t>
            </a:r>
            <a:r>
              <a:rPr lang="en-US" dirty="0"/>
              <a:t> session.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C5404F9-2186-470C-ADBE-F04718A1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33" y="2221401"/>
            <a:ext cx="8546531" cy="44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9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/>
              <a:t>Bash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43345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Echo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DBBE7-6584-4FED-AF3F-DCFAE105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14" y="3108960"/>
            <a:ext cx="9589571" cy="14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94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C2AA6-3079-493D-B00E-CF0FA28D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26" y="1944303"/>
            <a:ext cx="9319923" cy="36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85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1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11EC9-715C-4C03-B1D6-5B8F42CC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41" y="2146434"/>
            <a:ext cx="9801118" cy="37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1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2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85DE7-8255-41CF-86D0-DDA99469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43" y="1618021"/>
            <a:ext cx="7780913" cy="458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271-90E6-4D93-8FC5-4A2AD615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10" y="2318025"/>
            <a:ext cx="2633200" cy="2292000"/>
          </a:xfrm>
        </p:spPr>
        <p:txBody>
          <a:bodyPr/>
          <a:lstStyle/>
          <a:p>
            <a:pPr algn="ctr"/>
            <a:r>
              <a:rPr lang="en-US" dirty="0"/>
              <a:t>Table of Contents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AC0A7-7D51-4E19-BB17-2306635EF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LID4096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D71A85-0915-4D93-B4A9-729324B00BF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800" dirty="0" err="1"/>
              <a:t>Pycharm</a:t>
            </a:r>
            <a:endParaRPr lang="LID4096" sz="2800" dirty="0"/>
          </a:p>
          <a:p>
            <a:endParaRPr lang="LID4096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BB6EDE-11BE-4300-BF9F-A1307D0BE06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LID4096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2AA7D6D-A321-420B-867D-A15E2AC2B17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sz="2800" dirty="0"/>
              <a:t>Bash</a:t>
            </a:r>
            <a:endParaRPr lang="LID4096" sz="2800" dirty="0"/>
          </a:p>
          <a:p>
            <a:endParaRPr lang="LID4096" sz="28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A5D2A8-C5DE-4DA4-9B08-487452FDCE0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LID4096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A68864E-DF8D-41C3-B8CF-F2F68E345928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sz="2800" dirty="0"/>
              <a:t>VMs</a:t>
            </a:r>
            <a:endParaRPr lang="LID4096" sz="2800" dirty="0"/>
          </a:p>
          <a:p>
            <a:endParaRPr lang="LID4096" sz="2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D3421E3-6B68-4E69-BE15-E5E9F363DF1E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LID4096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1772614-4BE7-4C3A-8796-6FA19C7BE036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sz="2800" dirty="0"/>
              <a:t>Coding Practices</a:t>
            </a:r>
            <a:endParaRPr lang="LID4096" sz="2800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EE6132C-23A7-4154-AC35-386127A37315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dirty="0"/>
              <a:t>06</a:t>
            </a:r>
            <a:endParaRPr lang="LID4096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861FBBA-5AE2-41E7-B45C-DD978BE2D6C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sz="2800" dirty="0"/>
              <a:t>Loggers</a:t>
            </a:r>
            <a:endParaRPr lang="LID4096" sz="2800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310E6CC-924D-4085-B102-5183870F6BA3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dirty="0"/>
              <a:t>05</a:t>
            </a:r>
            <a:endParaRPr lang="LID4096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5218BE9E-CB19-41E7-9088-9CC22D081601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08772" y="3419867"/>
            <a:ext cx="3508853" cy="808800"/>
          </a:xfrm>
        </p:spPr>
        <p:txBody>
          <a:bodyPr/>
          <a:lstStyle/>
          <a:p>
            <a:r>
              <a:rPr lang="en-US" sz="2800" dirty="0"/>
              <a:t>Debugging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908576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 – listing directories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3E29D-B85C-4B1D-9CAE-66365BF5C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29" y="3080085"/>
            <a:ext cx="8657141" cy="15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78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 – listing directories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F2076-131D-4343-A8E3-8578EA2F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2577615"/>
            <a:ext cx="11820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94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– making directories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E859E-1FEE-4235-B898-D7BD4F1D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3" y="2704699"/>
            <a:ext cx="9248566" cy="21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9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 – changing working directory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03E94-89D9-4A84-995B-90DFB80B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1" y="2707105"/>
            <a:ext cx="10122077" cy="24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2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parent directory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805FD-80BB-4981-B79D-A7E6DC5B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9" y="2317550"/>
            <a:ext cx="11243421" cy="25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8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– copy files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3BD7-7931-4EAB-B414-3804EACE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42" y="2849077"/>
            <a:ext cx="9283707" cy="203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4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– copy files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EB080-F5B6-4731-88E7-ADD208D0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42" y="2473692"/>
            <a:ext cx="9776316" cy="284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88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 – moving and renaming files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96462-2506-4CCF-A821-1C38902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52" y="2425567"/>
            <a:ext cx="8858495" cy="28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70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 – removing files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530F9-1001-4796-884B-080135CA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37" y="2310064"/>
            <a:ext cx="9616125" cy="32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49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 – removing </a:t>
            </a:r>
            <a:r>
              <a:rPr lang="en-US" dirty="0" err="1"/>
              <a:t>diretories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C0F59-BAD3-43D0-8E4C-3F39CA6C2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67" y="1890188"/>
            <a:ext cx="9440865" cy="413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3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- Shortcuts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65804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– getting absolute path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3A378-FE5B-4739-95D6-09A3767C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52" y="2791326"/>
            <a:ext cx="8777720" cy="16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25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– get web pages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B1EA6-4E1B-4698-AC5B-EAD32C34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29" y="2155759"/>
            <a:ext cx="11513142" cy="25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9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– save web pages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837FC-5EF8-4501-AFC2-76551B68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1" y="2692879"/>
            <a:ext cx="11449638" cy="21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56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– finding files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74328-C335-4122-A844-A4995F5D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72" y="2561982"/>
            <a:ext cx="9254235" cy="21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59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– finding files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E8B27-3A5B-45CF-ABA9-AD237155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1" y="3142683"/>
            <a:ext cx="11535077" cy="13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– finding files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E6A66-8933-4F8A-A9BD-3206D000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1623535"/>
            <a:ext cx="10578164" cy="44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49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nvidia-smi</a:t>
            </a:r>
            <a:r>
              <a:rPr lang="en-US" dirty="0"/>
              <a:t> – monitoring </a:t>
            </a:r>
            <a:r>
              <a:rPr lang="en-US" dirty="0" err="1"/>
              <a:t>gpus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2248E-598E-4879-80C7-D828D055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19" y="1359176"/>
            <a:ext cx="8091762" cy="50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34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– clearing outputs</a:t>
            </a:r>
            <a:endParaRPr lang="LID4096" dirty="0"/>
          </a:p>
        </p:txBody>
      </p:sp>
      <p:pic>
        <p:nvPicPr>
          <p:cNvPr id="4" name="Picture 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F1D2197-BDD5-4D18-967A-0F92C511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22" y="1482290"/>
            <a:ext cx="5856356" cy="4932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7565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– creating your own commands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90528-A9CD-4071-AAD8-B420EF1E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2" y="2079057"/>
            <a:ext cx="10948295" cy="37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3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 – file editing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6744E-E36E-421A-9573-4816802195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11655" y="1222213"/>
            <a:ext cx="6968689" cy="4839477"/>
          </a:xfrm>
        </p:spPr>
        <p:txBody>
          <a:bodyPr/>
          <a:lstStyle/>
          <a:p>
            <a:r>
              <a:rPr lang="en-US" dirty="0"/>
              <a:t>The vi command allows you to inspect and edit files inside bash.</a:t>
            </a:r>
          </a:p>
          <a:p>
            <a:r>
              <a:rPr lang="en-US" dirty="0"/>
              <a:t>Run </a:t>
            </a:r>
            <a:r>
              <a:rPr lang="en-US" i="1" dirty="0"/>
              <a:t>vi </a:t>
            </a:r>
            <a:r>
              <a:rPr lang="en-US" i="1" dirty="0" err="1"/>
              <a:t>file_path</a:t>
            </a:r>
            <a:r>
              <a:rPr lang="en-US" dirty="0"/>
              <a:t>  to enter the vi editor.</a:t>
            </a:r>
          </a:p>
          <a:p>
            <a:r>
              <a:rPr lang="en-US" dirty="0"/>
              <a:t>Vi has two modes: command and insert mode.</a:t>
            </a:r>
          </a:p>
          <a:p>
            <a:r>
              <a:rPr lang="en-US" dirty="0"/>
              <a:t>To enter insert mode, press </a:t>
            </a:r>
            <a:r>
              <a:rPr lang="en-US" i="1" dirty="0" err="1"/>
              <a:t>i</a:t>
            </a:r>
            <a:r>
              <a:rPr lang="en-US" dirty="0"/>
              <a:t>.</a:t>
            </a:r>
          </a:p>
          <a:p>
            <a:r>
              <a:rPr lang="en-US" dirty="0"/>
              <a:t>After editing your file, press </a:t>
            </a:r>
            <a:r>
              <a:rPr lang="en-US" i="1" dirty="0"/>
              <a:t>escape  </a:t>
            </a:r>
            <a:r>
              <a:rPr lang="en-US" dirty="0"/>
              <a:t>to exit insert mode.</a:t>
            </a:r>
          </a:p>
          <a:p>
            <a:r>
              <a:rPr lang="en-US" dirty="0"/>
              <a:t>You can quit your file in the following ways:</a:t>
            </a:r>
          </a:p>
          <a:p>
            <a:pPr lvl="1"/>
            <a:r>
              <a:rPr lang="en-US" sz="2400" dirty="0"/>
              <a:t>:q – quit an unchanged file.</a:t>
            </a:r>
          </a:p>
          <a:p>
            <a:pPr lvl="1"/>
            <a:r>
              <a:rPr lang="en-US" sz="2400" dirty="0"/>
              <a:t>:</a:t>
            </a:r>
            <a:r>
              <a:rPr lang="en-US" sz="2400" dirty="0" err="1"/>
              <a:t>wq</a:t>
            </a:r>
            <a:r>
              <a:rPr lang="en-US" sz="2400" dirty="0"/>
              <a:t> – write and quit a changed file.</a:t>
            </a:r>
          </a:p>
          <a:p>
            <a:pPr lvl="1"/>
            <a:r>
              <a:rPr lang="en-US" sz="2400" dirty="0"/>
              <a:t>:q! – force quitting a changed file without saving.</a:t>
            </a:r>
          </a:p>
        </p:txBody>
      </p:sp>
    </p:spTree>
    <p:extLst>
      <p:ext uri="{BB962C8B-B14F-4D97-AF65-F5344CB8AC3E}">
        <p14:creationId xmlns:p14="http://schemas.microsoft.com/office/powerpoint/2010/main" val="55866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/>
              <a:t>Text Editing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7714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420" y="-110200"/>
            <a:ext cx="10127157" cy="1092400"/>
          </a:xfrm>
        </p:spPr>
        <p:txBody>
          <a:bodyPr/>
          <a:lstStyle/>
          <a:p>
            <a:r>
              <a:rPr lang="en-US" dirty="0"/>
              <a:t>Screen – running processes in the background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6744E-E36E-421A-9573-4816802195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11655" y="1222213"/>
            <a:ext cx="6968689" cy="4839477"/>
          </a:xfrm>
        </p:spPr>
        <p:txBody>
          <a:bodyPr/>
          <a:lstStyle/>
          <a:p>
            <a:r>
              <a:rPr lang="en-US" sz="2400" dirty="0"/>
              <a:t>Many times, we would like to run processes in the background and have them not shut down once we disconnect ourself from the machine.</a:t>
            </a:r>
          </a:p>
          <a:p>
            <a:r>
              <a:rPr lang="en-US" sz="2400" dirty="0"/>
              <a:t>Screen sessions are bash sessions that continue to run in the background.</a:t>
            </a:r>
          </a:p>
          <a:p>
            <a:r>
              <a:rPr lang="en-US" dirty="0"/>
              <a:t>To create a new screen session run</a:t>
            </a:r>
          </a:p>
          <a:p>
            <a:pPr marL="186262" indent="0" algn="ctr">
              <a:buNone/>
            </a:pPr>
            <a:r>
              <a:rPr lang="en-US" b="1" dirty="0"/>
              <a:t>screen –S session_name</a:t>
            </a:r>
          </a:p>
          <a:p>
            <a:r>
              <a:rPr lang="en-US" dirty="0"/>
              <a:t>To detach from a screen session press</a:t>
            </a:r>
          </a:p>
          <a:p>
            <a:pPr marL="186262" indent="0" algn="ctr">
              <a:buNone/>
            </a:pPr>
            <a:r>
              <a:rPr lang="en-US" b="1" dirty="0"/>
              <a:t>Ctrl a + d</a:t>
            </a:r>
          </a:p>
          <a:p>
            <a:r>
              <a:rPr lang="en-US" dirty="0"/>
              <a:t>To reattach to a screen session run</a:t>
            </a:r>
          </a:p>
          <a:p>
            <a:pPr marL="186262" indent="0" algn="ctr">
              <a:buNone/>
            </a:pPr>
            <a:r>
              <a:rPr lang="en-US" b="1" dirty="0"/>
              <a:t>screen –r session_name</a:t>
            </a:r>
          </a:p>
        </p:txBody>
      </p:sp>
    </p:spTree>
    <p:extLst>
      <p:ext uri="{BB962C8B-B14F-4D97-AF65-F5344CB8AC3E}">
        <p14:creationId xmlns:p14="http://schemas.microsoft.com/office/powerpoint/2010/main" val="2134579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420" y="-110200"/>
            <a:ext cx="10127157" cy="1092400"/>
          </a:xfrm>
        </p:spPr>
        <p:txBody>
          <a:bodyPr/>
          <a:lstStyle/>
          <a:p>
            <a:r>
              <a:rPr lang="en-US" dirty="0"/>
              <a:t>Screen – running processes in the background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6744E-E36E-421A-9573-4816802195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11655" y="1222213"/>
            <a:ext cx="6968689" cy="4839477"/>
          </a:xfrm>
        </p:spPr>
        <p:txBody>
          <a:bodyPr/>
          <a:lstStyle/>
          <a:p>
            <a:r>
              <a:rPr lang="en-US" dirty="0"/>
              <a:t>To kill a screen session run</a:t>
            </a:r>
          </a:p>
          <a:p>
            <a:pPr marL="186262" indent="0" algn="ctr">
              <a:buNone/>
            </a:pPr>
            <a:r>
              <a:rPr lang="en-US" b="1" dirty="0"/>
              <a:t>screen –XS session_name quit</a:t>
            </a:r>
          </a:p>
          <a:p>
            <a:pPr marL="186262" indent="0">
              <a:buNone/>
            </a:pPr>
            <a:r>
              <a:rPr lang="en-US" dirty="0"/>
              <a:t>Or press 		</a:t>
            </a:r>
            <a:r>
              <a:rPr lang="en-US" b="1" dirty="0"/>
              <a:t>Ctrl a + k</a:t>
            </a:r>
            <a:endParaRPr lang="en-US" dirty="0"/>
          </a:p>
          <a:p>
            <a:r>
              <a:rPr lang="en-US" dirty="0"/>
              <a:t>Scrolling isn’t available inside screen sessions.</a:t>
            </a:r>
          </a:p>
          <a:p>
            <a:r>
              <a:rPr lang="en-US" dirty="0"/>
              <a:t>To move around, enter copy mode by pressing</a:t>
            </a:r>
          </a:p>
          <a:p>
            <a:pPr marL="186262" indent="0" algn="ctr">
              <a:buNone/>
            </a:pPr>
            <a:r>
              <a:rPr lang="en-US" b="1" dirty="0"/>
              <a:t>Ctrl a + [</a:t>
            </a:r>
          </a:p>
        </p:txBody>
      </p:sp>
    </p:spTree>
    <p:extLst>
      <p:ext uri="{BB962C8B-B14F-4D97-AF65-F5344CB8AC3E}">
        <p14:creationId xmlns:p14="http://schemas.microsoft.com/office/powerpoint/2010/main" val="2199164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B1BE-681D-43A4-8F16-BE33763E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Sudo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C5059-1BDA-4C01-9465-EA437928F0E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To install things in bash you need </a:t>
            </a:r>
            <a:r>
              <a:rPr lang="en-US" b="1" dirty="0" err="1"/>
              <a:t>sudo</a:t>
            </a:r>
            <a:r>
              <a:rPr lang="en-US" b="1" dirty="0"/>
              <a:t> privileges</a:t>
            </a:r>
            <a:r>
              <a:rPr lang="en-US" dirty="0"/>
              <a:t>.</a:t>
            </a:r>
          </a:p>
          <a:p>
            <a:r>
              <a:rPr lang="en-US" dirty="0"/>
              <a:t>You do not have </a:t>
            </a:r>
            <a:r>
              <a:rPr lang="en-US" dirty="0" err="1"/>
              <a:t>sudo</a:t>
            </a:r>
            <a:r>
              <a:rPr lang="en-US" dirty="0"/>
              <a:t> privileges on your machines, but if you run into something you need, contact us.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906083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86644-3AB4-452D-AA7A-4810AC8D227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24066" y="1530220"/>
            <a:ext cx="6543869" cy="4839477"/>
          </a:xfrm>
        </p:spPr>
        <p:txBody>
          <a:bodyPr/>
          <a:lstStyle/>
          <a:p>
            <a:r>
              <a:rPr lang="en-US" dirty="0"/>
              <a:t>You can place bash commands in a shell script and run it: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B5E31-65BC-48F3-9AA1-81D80EF9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20" y="2486675"/>
            <a:ext cx="6039160" cy="201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37A3A-57C7-4258-955D-1CC38B9E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102" y="4787394"/>
            <a:ext cx="6321012" cy="15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70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24066" y="1530220"/>
            <a:ext cx="6543869" cy="4839477"/>
          </a:xfrm>
        </p:spPr>
        <p:txBody>
          <a:bodyPr/>
          <a:lstStyle/>
          <a:p>
            <a:r>
              <a:rPr lang="en-US" dirty="0"/>
              <a:t>Write a bash script called “download_alice.sh” that:</a:t>
            </a:r>
          </a:p>
          <a:p>
            <a:pPr lvl="1"/>
            <a:r>
              <a:rPr lang="en-US" sz="2000" dirty="0"/>
              <a:t>Creates a directory called </a:t>
            </a:r>
            <a:r>
              <a:rPr lang="en-US" sz="2000" i="1" dirty="0" err="1"/>
              <a:t>alice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Saves the </a:t>
            </a:r>
            <a:r>
              <a:rPr lang="en-US" sz="2000" dirty="0" err="1"/>
              <a:t>alice</a:t>
            </a:r>
            <a:r>
              <a:rPr lang="en-US" sz="2000" dirty="0"/>
              <a:t> book from </a:t>
            </a:r>
            <a:r>
              <a:rPr lang="en-US" sz="2000" dirty="0" err="1">
                <a:hlinkClick r:id="rId2"/>
              </a:rPr>
              <a:t>github</a:t>
            </a:r>
            <a:r>
              <a:rPr lang="en-US" sz="2000" dirty="0"/>
              <a:t> to the file </a:t>
            </a:r>
            <a:r>
              <a:rPr lang="en-US" sz="2000" i="1" dirty="0"/>
              <a:t>alice_book.txt  </a:t>
            </a:r>
            <a:r>
              <a:rPr lang="en-US" sz="2000" dirty="0"/>
              <a:t>inside the dir.</a:t>
            </a:r>
          </a:p>
          <a:p>
            <a:pPr lvl="1"/>
            <a:r>
              <a:rPr lang="en-US" sz="2000" dirty="0"/>
              <a:t>Renames the file to </a:t>
            </a:r>
            <a:r>
              <a:rPr lang="en-US" sz="2000" i="1" dirty="0"/>
              <a:t>alice.txt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Prints the first 3 lines from the book (search the web!)</a:t>
            </a:r>
          </a:p>
          <a:p>
            <a:pPr lvl="1"/>
            <a:r>
              <a:rPr lang="en-US" sz="2000" dirty="0"/>
              <a:t>Prints informative messages between commands.</a:t>
            </a:r>
          </a:p>
          <a:p>
            <a:r>
              <a:rPr lang="en-US" dirty="0"/>
              <a:t>Run the script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4229125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FA4CD-6096-4D86-8FB8-318E80AC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1" y="2146434"/>
            <a:ext cx="11232738" cy="34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3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1043E-AE75-4A20-BF8D-AE395B21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90" y="1848052"/>
            <a:ext cx="11039819" cy="413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23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/>
              <a:t>Coding Practices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93157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SOLID Code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24066" y="1530220"/>
            <a:ext cx="6543869" cy="4839477"/>
          </a:xfrm>
        </p:spPr>
        <p:txBody>
          <a:bodyPr/>
          <a:lstStyle/>
          <a:p>
            <a:pPr algn="l"/>
            <a:r>
              <a:rPr lang="en-US" sz="2800" b="1" dirty="0"/>
              <a:t>S</a:t>
            </a:r>
            <a:r>
              <a:rPr lang="en-US" sz="2800" dirty="0"/>
              <a:t>ingle-responsibility principle (SRP)</a:t>
            </a:r>
          </a:p>
          <a:p>
            <a:r>
              <a:rPr lang="en-US" sz="2800" b="1" dirty="0"/>
              <a:t>O</a:t>
            </a:r>
            <a:r>
              <a:rPr lang="en-US" sz="2800" dirty="0"/>
              <a:t>pen–closed principle (OCP)</a:t>
            </a:r>
          </a:p>
          <a:p>
            <a:r>
              <a:rPr lang="en-US" sz="2800" b="1" dirty="0" err="1"/>
              <a:t>L</a:t>
            </a:r>
            <a:r>
              <a:rPr lang="en-US" sz="2800" dirty="0" err="1"/>
              <a:t>iskov</a:t>
            </a:r>
            <a:r>
              <a:rPr lang="en-US" sz="2800" dirty="0"/>
              <a:t> substitution principle (LSP)</a:t>
            </a:r>
          </a:p>
          <a:p>
            <a:r>
              <a:rPr lang="en-US" sz="2800" b="1" dirty="0"/>
              <a:t>I</a:t>
            </a:r>
            <a:r>
              <a:rPr lang="en-US" sz="2800" dirty="0"/>
              <a:t>nterface Segregation Principle (ISP)</a:t>
            </a:r>
          </a:p>
          <a:p>
            <a:r>
              <a:rPr lang="en-US" sz="2800" b="1" dirty="0"/>
              <a:t>D</a:t>
            </a:r>
            <a:r>
              <a:rPr lang="en-US" sz="2800" dirty="0"/>
              <a:t>ependency Inversion Principle (DIP)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7666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SOLID Code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24066" y="1530220"/>
            <a:ext cx="6543869" cy="4839477"/>
          </a:xfrm>
        </p:spPr>
        <p:txBody>
          <a:bodyPr/>
          <a:lstStyle/>
          <a:p>
            <a:pPr algn="l"/>
            <a:r>
              <a:rPr lang="en-US" sz="2800" b="1" dirty="0"/>
              <a:t>Single-responsibility principle (SRP)</a:t>
            </a:r>
          </a:p>
          <a:p>
            <a:r>
              <a:rPr lang="en-US" sz="2800" b="1" dirty="0"/>
              <a:t>Open–closed principle (OCP)</a:t>
            </a:r>
          </a:p>
          <a:p>
            <a:r>
              <a:rPr lang="en-US" sz="2800" b="1" dirty="0" err="1"/>
              <a:t>Liskov</a:t>
            </a:r>
            <a:r>
              <a:rPr lang="en-US" sz="2800" b="1" dirty="0"/>
              <a:t> substitution principle (LSP)</a:t>
            </a:r>
          </a:p>
          <a:p>
            <a:r>
              <a:rPr lang="en-US" sz="2800" b="1" dirty="0"/>
              <a:t>I</a:t>
            </a:r>
            <a:r>
              <a:rPr lang="en-US" sz="2800" dirty="0"/>
              <a:t>nterface Segregation Principle (ISP)</a:t>
            </a:r>
          </a:p>
          <a:p>
            <a:r>
              <a:rPr lang="en-US" sz="2800" b="1" dirty="0"/>
              <a:t>D</a:t>
            </a:r>
            <a:r>
              <a:rPr lang="en-US" sz="2800" dirty="0"/>
              <a:t>ependency Inversion Principle (DIP)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381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right/left</a:t>
            </a:r>
            <a:endParaRPr lang="LID4096" dirty="0"/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F26CD40-6C73-4276-88EC-921720137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2416114"/>
            <a:ext cx="11470105" cy="252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640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939" y="449200"/>
            <a:ext cx="6529200" cy="5959600"/>
          </a:xfrm>
        </p:spPr>
        <p:txBody>
          <a:bodyPr/>
          <a:lstStyle/>
          <a:p>
            <a:pPr marL="186262" indent="0" algn="ctr">
              <a:buNone/>
            </a:pPr>
            <a:r>
              <a:rPr lang="en-US" sz="3600" dirty="0"/>
              <a:t>Every component of your code should have one and only one responsibility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72" y="2283000"/>
            <a:ext cx="3495827" cy="2292000"/>
          </a:xfrm>
        </p:spPr>
        <p:txBody>
          <a:bodyPr/>
          <a:lstStyle/>
          <a:p>
            <a:pPr algn="ctr"/>
            <a:r>
              <a:rPr lang="en-US" sz="4000" b="1" dirty="0"/>
              <a:t>S</a:t>
            </a:r>
            <a:r>
              <a:rPr lang="en-US" sz="4000" dirty="0"/>
              <a:t>ingle-Responsibility Principle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7765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939" y="449200"/>
            <a:ext cx="6529200" cy="5959600"/>
          </a:xfrm>
        </p:spPr>
        <p:txBody>
          <a:bodyPr/>
          <a:lstStyle/>
          <a:p>
            <a:pPr marL="186262" indent="0" algn="ctr">
              <a:buNone/>
            </a:pPr>
            <a:r>
              <a:rPr lang="en-US" sz="32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sz="3200" dirty="0"/>
              <a:t>You should not need to modify the code you have already written to accommodate new functionality, but simply add what you now need.</a:t>
            </a: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72" y="2283000"/>
            <a:ext cx="3495827" cy="2292000"/>
          </a:xfrm>
        </p:spPr>
        <p:txBody>
          <a:bodyPr/>
          <a:lstStyle/>
          <a:p>
            <a:pPr algn="ctr"/>
            <a:r>
              <a:rPr lang="en-US" sz="4000" b="1" dirty="0"/>
              <a:t>Open-Closed Principle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40055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939" y="449200"/>
            <a:ext cx="6529200" cy="5959600"/>
          </a:xfrm>
        </p:spPr>
        <p:txBody>
          <a:bodyPr/>
          <a:lstStyle/>
          <a:p>
            <a:pPr marL="186262" indent="0" algn="ctr">
              <a:buNone/>
            </a:pPr>
            <a:r>
              <a:rPr lang="en-US" sz="3600" dirty="0"/>
              <a:t>Derived classes must be substitutable for their base classes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72" y="2283000"/>
            <a:ext cx="3495827" cy="2292000"/>
          </a:xfrm>
        </p:spPr>
        <p:txBody>
          <a:bodyPr/>
          <a:lstStyle/>
          <a:p>
            <a:pPr algn="ctr"/>
            <a:r>
              <a:rPr lang="en-US" sz="4000" b="1" dirty="0" err="1"/>
              <a:t>Liskov</a:t>
            </a:r>
            <a:r>
              <a:rPr lang="en-US" sz="4000" b="1" dirty="0"/>
              <a:t> Substitution </a:t>
            </a:r>
            <a:r>
              <a:rPr lang="en-US" sz="4000" dirty="0"/>
              <a:t>P</a:t>
            </a:r>
            <a:r>
              <a:rPr lang="en-US" sz="4000" b="1" dirty="0"/>
              <a:t>rinciple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34893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DRY Code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24065" y="2743003"/>
            <a:ext cx="6543869" cy="4839477"/>
          </a:xfrm>
        </p:spPr>
        <p:txBody>
          <a:bodyPr/>
          <a:lstStyle/>
          <a:p>
            <a:pPr marL="186262" indent="0" algn="ctr">
              <a:buNone/>
            </a:pPr>
            <a:r>
              <a:rPr lang="en-US" sz="3600" dirty="0"/>
              <a:t>Every piece of knowledge or logic must have a single, unambiguous representation within a system.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BC6E41-435A-40A3-8B30-BD68CD7695F7}"/>
              </a:ext>
            </a:extLst>
          </p:cNvPr>
          <p:cNvSpPr txBox="1">
            <a:spLocks/>
          </p:cNvSpPr>
          <p:nvPr/>
        </p:nvSpPr>
        <p:spPr>
          <a:xfrm>
            <a:off x="2824064" y="1836624"/>
            <a:ext cx="6543869" cy="483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24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600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867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867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867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867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 sz="1867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 sz="1867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 sz="1867" b="0" i="0" u="none" strike="noStrike" cap="none"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marL="186262" indent="0" algn="ctr">
              <a:buFont typeface="Encode Sans Semi Condensed"/>
              <a:buNone/>
            </a:pPr>
            <a:r>
              <a:rPr lang="en-US" sz="3600" b="1" dirty="0"/>
              <a:t>D</a:t>
            </a:r>
            <a:r>
              <a:rPr lang="en-US" sz="3600" dirty="0"/>
              <a:t>on’t </a:t>
            </a:r>
            <a:r>
              <a:rPr lang="en-US" sz="3600" b="1" dirty="0"/>
              <a:t>R</a:t>
            </a:r>
            <a:r>
              <a:rPr lang="en-US" sz="3600" dirty="0"/>
              <a:t>epeat </a:t>
            </a:r>
            <a:r>
              <a:rPr lang="en-US" sz="3600" b="1" dirty="0"/>
              <a:t>Y</a:t>
            </a:r>
            <a:r>
              <a:rPr lang="en-US" sz="3600" dirty="0"/>
              <a:t>ourself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81191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/>
              <a:t>Example Project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34944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/>
              <a:t>Debugging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54541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 Debugger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08562" y="1347340"/>
            <a:ext cx="6543869" cy="4839477"/>
          </a:xfrm>
        </p:spPr>
        <p:txBody>
          <a:bodyPr/>
          <a:lstStyle/>
          <a:p>
            <a:pPr marL="186262" indent="0">
              <a:buNone/>
            </a:pPr>
            <a:r>
              <a:rPr lang="en-US" sz="3600" dirty="0"/>
              <a:t>Live demonstration. A tutorial can be found </a:t>
            </a:r>
            <a:r>
              <a:rPr lang="en-US" sz="3600" dirty="0">
                <a:hlinkClick r:id="rId2"/>
              </a:rPr>
              <a:t>here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355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Good Practices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08562" y="1347340"/>
            <a:ext cx="6543869" cy="4839477"/>
          </a:xfrm>
        </p:spPr>
        <p:txBody>
          <a:bodyPr/>
          <a:lstStyle/>
          <a:p>
            <a:r>
              <a:rPr lang="en-US" sz="3200" dirty="0"/>
              <a:t>Splitting code into logical files.</a:t>
            </a:r>
          </a:p>
          <a:p>
            <a:r>
              <a:rPr lang="en-US" sz="3200" dirty="0"/>
              <a:t>utils.py file.</a:t>
            </a:r>
          </a:p>
          <a:p>
            <a:r>
              <a:rPr lang="en-US" sz="3200" dirty="0"/>
              <a:t>consts.py file.</a:t>
            </a:r>
          </a:p>
          <a:p>
            <a:r>
              <a:rPr lang="en-US" sz="3200" dirty="0"/>
              <a:t>Using </a:t>
            </a:r>
            <a:r>
              <a:rPr lang="en-US" sz="3200" dirty="0" err="1"/>
              <a:t>pathlib</a:t>
            </a:r>
            <a:r>
              <a:rPr lang="en-US" sz="3200" dirty="0"/>
              <a:t> for paths.</a:t>
            </a:r>
          </a:p>
          <a:p>
            <a:r>
              <a:rPr lang="en-US" sz="3200" dirty="0"/>
              <a:t>Documentation</a:t>
            </a:r>
          </a:p>
          <a:p>
            <a:r>
              <a:rPr lang="en-US" sz="3200" dirty="0"/>
              <a:t>Configurable Code (e.g. YAML)</a:t>
            </a:r>
          </a:p>
          <a:p>
            <a:r>
              <a:rPr lang="en-US" sz="3200" dirty="0"/>
              <a:t>Using </a:t>
            </a:r>
            <a:r>
              <a:rPr lang="en-US" sz="3200" dirty="0" err="1"/>
              <a:t>argparse</a:t>
            </a:r>
            <a:r>
              <a:rPr lang="en-US" sz="3200" dirty="0"/>
              <a:t> to run code from shell.</a:t>
            </a:r>
          </a:p>
          <a:p>
            <a:r>
              <a:rPr lang="en-US" sz="3200" dirty="0"/>
              <a:t>Reformatting the code to PEP-8: Ctrl + Alt + L in PyCharm</a:t>
            </a:r>
          </a:p>
        </p:txBody>
      </p:sp>
    </p:spTree>
    <p:extLst>
      <p:ext uri="{BB962C8B-B14F-4D97-AF65-F5344CB8AC3E}">
        <p14:creationId xmlns:p14="http://schemas.microsoft.com/office/powerpoint/2010/main" val="2665522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/>
              <a:t>Loggers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47766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Wandb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08562" y="1347340"/>
            <a:ext cx="6543869" cy="4839477"/>
          </a:xfrm>
        </p:spPr>
        <p:txBody>
          <a:bodyPr/>
          <a:lstStyle/>
          <a:p>
            <a:r>
              <a:rPr lang="en-US" sz="3200" dirty="0"/>
              <a:t>Live demonstration.</a:t>
            </a:r>
          </a:p>
          <a:p>
            <a:r>
              <a:rPr lang="en-US" sz="3200" dirty="0"/>
              <a:t>A tutorial can be found </a:t>
            </a:r>
            <a:r>
              <a:rPr lang="en-US" sz="3200" dirty="0">
                <a:hlinkClick r:id="rId2"/>
              </a:rPr>
              <a:t>here</a:t>
            </a:r>
            <a:r>
              <a:rPr lang="en-US" sz="3200" dirty="0"/>
              <a:t>.</a:t>
            </a:r>
          </a:p>
          <a:p>
            <a:r>
              <a:rPr lang="en-US" sz="3200" b="1" dirty="0"/>
              <a:t>Sweeps</a:t>
            </a:r>
            <a:r>
              <a:rPr lang="en-US" sz="3200" dirty="0"/>
              <a:t> – We will use sweeps late on in the course. A tutorial can be found </a:t>
            </a:r>
            <a:r>
              <a:rPr lang="en-US" sz="3200" dirty="0">
                <a:hlinkClick r:id="rId3"/>
              </a:rPr>
              <a:t>here</a:t>
            </a:r>
            <a:r>
              <a:rPr lang="en-US" sz="3200" dirty="0"/>
              <a:t>.</a:t>
            </a:r>
          </a:p>
          <a:p>
            <a:r>
              <a:rPr lang="en-US" sz="3200" b="1" dirty="0">
                <a:hlinkClick r:id="rId4"/>
              </a:rPr>
              <a:t>Clear ML</a:t>
            </a:r>
            <a:r>
              <a:rPr lang="en-US" sz="3200" b="1" dirty="0"/>
              <a:t> </a:t>
            </a:r>
            <a:r>
              <a:rPr lang="en-US" sz="3200" dirty="0"/>
              <a:t>is another (Israeli) logger that has some great features.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2732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&amp; End</a:t>
            </a:r>
            <a:endParaRPr lang="LID4096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255FA72-4B2D-4167-BDF8-F8915A78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7" y="2721357"/>
            <a:ext cx="11386686" cy="2508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1219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61" y="1845156"/>
            <a:ext cx="7356277" cy="3167688"/>
          </a:xfrm>
        </p:spPr>
        <p:txBody>
          <a:bodyPr/>
          <a:lstStyle/>
          <a:p>
            <a:r>
              <a:rPr lang="en-US" dirty="0"/>
              <a:t>Tutorial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31900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1557-46E9-45C0-B52E-6D90BDC4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EFB3-0749-423A-AAC4-EB0795DB78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954255" y="1530220"/>
            <a:ext cx="8283489" cy="4839477"/>
          </a:xfrm>
        </p:spPr>
        <p:txBody>
          <a:bodyPr/>
          <a:lstStyle/>
          <a:p>
            <a:r>
              <a:rPr lang="en-US" sz="3200" dirty="0"/>
              <a:t>Take the existing project and add the following features:</a:t>
            </a:r>
          </a:p>
          <a:p>
            <a:pPr lvl="1"/>
            <a:r>
              <a:rPr lang="en-US" sz="2400" dirty="0"/>
              <a:t>Choice between an RNN/LSTM/GRU in the model.</a:t>
            </a:r>
          </a:p>
          <a:p>
            <a:pPr lvl="1"/>
            <a:r>
              <a:rPr lang="en-US" sz="2400" dirty="0"/>
              <a:t>Choice if to load pretrained embedding weights or not.</a:t>
            </a:r>
          </a:p>
          <a:p>
            <a:pPr lvl="1"/>
            <a:r>
              <a:rPr lang="en-US" sz="2400" dirty="0"/>
              <a:t>Whether to print the loss and accuracy in the evaluation loop.</a:t>
            </a:r>
          </a:p>
          <a:p>
            <a:pPr lvl="1"/>
            <a:r>
              <a:rPr lang="en-US" sz="2400" dirty="0"/>
              <a:t>Write evaluation results to csv</a:t>
            </a:r>
          </a:p>
          <a:p>
            <a:r>
              <a:rPr lang="en-US" sz="3200" dirty="0"/>
              <a:t>Bonus: Create a hyperparameter search script that finds good hyperparameters.</a:t>
            </a:r>
          </a:p>
        </p:txBody>
      </p:sp>
    </p:spTree>
    <p:extLst>
      <p:ext uri="{BB962C8B-B14F-4D97-AF65-F5344CB8AC3E}">
        <p14:creationId xmlns:p14="http://schemas.microsoft.com/office/powerpoint/2010/main" val="210307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w</a:t>
            </a:r>
            <a:endParaRPr lang="LID4096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CDC9E449-AF47-4A89-A605-AD54DA7F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3" y="2585099"/>
            <a:ext cx="11412354" cy="251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456601"/>
      </p:ext>
    </p:extLst>
  </p:cSld>
  <p:clrMapOvr>
    <a:masterClrMapping/>
  </p:clrMapOvr>
</p:sld>
</file>

<file path=ppt/theme/theme1.xml><?xml version="1.0" encoding="utf-8"?>
<a:theme xmlns:a="http://schemas.openxmlformats.org/drawingml/2006/main" name="NLP Rafael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LP Rafael" id="{07990B1F-7375-41CC-B430-B63E39638124}" vid="{F1D0326A-1C77-4413-888A-FAF1873BD003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NLP Rafael</Template>
  <TotalTime>1692</TotalTime>
  <Words>1259</Words>
  <Application>Microsoft Office PowerPoint</Application>
  <PresentationFormat>Widescreen</PresentationFormat>
  <Paragraphs>191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</vt:lpstr>
      <vt:lpstr>Calibri</vt:lpstr>
      <vt:lpstr>charter</vt:lpstr>
      <vt:lpstr>Encode Sans Semi Condensed</vt:lpstr>
      <vt:lpstr>Montserrat</vt:lpstr>
      <vt:lpstr>Muli</vt:lpstr>
      <vt:lpstr>Proxima Nova</vt:lpstr>
      <vt:lpstr>Proxima Nova Semibold</vt:lpstr>
      <vt:lpstr>NLP Rafael</vt:lpstr>
      <vt:lpstr>Slidesgo Final Pages</vt:lpstr>
      <vt:lpstr>Lecture 7 – Code Workshop</vt:lpstr>
      <vt:lpstr>Learning Code</vt:lpstr>
      <vt:lpstr>What is good code?</vt:lpstr>
      <vt:lpstr>Table of Contents</vt:lpstr>
      <vt:lpstr>Pycharm - Shortcuts</vt:lpstr>
      <vt:lpstr>Text Editing</vt:lpstr>
      <vt:lpstr>Ctrl + right/left</vt:lpstr>
      <vt:lpstr>Home &amp; End</vt:lpstr>
      <vt:lpstr>Ctrl + w</vt:lpstr>
      <vt:lpstr>Ctrl + c &amp; Ctrl + v</vt:lpstr>
      <vt:lpstr>Ctrl + x &amp; Ctrl +v</vt:lpstr>
      <vt:lpstr>Ctrl + d</vt:lpstr>
      <vt:lpstr>Code Folding</vt:lpstr>
      <vt:lpstr>Commenting</vt:lpstr>
      <vt:lpstr>Search &amp; Replace</vt:lpstr>
      <vt:lpstr>Global Search &amp; Replace</vt:lpstr>
      <vt:lpstr>Rename</vt:lpstr>
      <vt:lpstr>Smart Completion</vt:lpstr>
      <vt:lpstr>Documentation, Param &amp; Referencing</vt:lpstr>
      <vt:lpstr>Navigating Windows</vt:lpstr>
      <vt:lpstr>Search Actions &amp; Create Shortcuts</vt:lpstr>
      <vt:lpstr>Code With Me</vt:lpstr>
      <vt:lpstr>Code With Me</vt:lpstr>
      <vt:lpstr>Working with VMs</vt:lpstr>
      <vt:lpstr>Virtual Machines</vt:lpstr>
      <vt:lpstr>Turn on the Machine</vt:lpstr>
      <vt:lpstr>Turn on the Machine</vt:lpstr>
      <vt:lpstr>Turn on the Machine</vt:lpstr>
      <vt:lpstr>Configure The VM in PyCharm</vt:lpstr>
      <vt:lpstr>Configure The VM in PyCharm</vt:lpstr>
      <vt:lpstr>Uploading Files &amp; Browsing</vt:lpstr>
      <vt:lpstr>SSH Sessions</vt:lpstr>
      <vt:lpstr>Question</vt:lpstr>
      <vt:lpstr>Question</vt:lpstr>
      <vt:lpstr>Bash</vt:lpstr>
      <vt:lpstr>Echo</vt:lpstr>
      <vt:lpstr>Variables</vt:lpstr>
      <vt:lpstr>For Loops 1</vt:lpstr>
      <vt:lpstr>For Loops 2</vt:lpstr>
      <vt:lpstr>ls – listing directories</vt:lpstr>
      <vt:lpstr>ls – listing directories</vt:lpstr>
      <vt:lpstr>Mkdir – making directories</vt:lpstr>
      <vt:lpstr>cd – changing working directory</vt:lpstr>
      <vt:lpstr>Changing to parent directory</vt:lpstr>
      <vt:lpstr>cp – copy files</vt:lpstr>
      <vt:lpstr>cp – copy files</vt:lpstr>
      <vt:lpstr>mv – moving and renaming files</vt:lpstr>
      <vt:lpstr>rm – removing files</vt:lpstr>
      <vt:lpstr>rm – removing diretories</vt:lpstr>
      <vt:lpstr>pwd – getting absolute path</vt:lpstr>
      <vt:lpstr>curl – get web pages</vt:lpstr>
      <vt:lpstr>curl – save web pages</vt:lpstr>
      <vt:lpstr>find – finding files</vt:lpstr>
      <vt:lpstr>find – finding files</vt:lpstr>
      <vt:lpstr>find – finding files</vt:lpstr>
      <vt:lpstr>nvidia-smi – monitoring gpus</vt:lpstr>
      <vt:lpstr>clear – clearing outputs</vt:lpstr>
      <vt:lpstr>aliasing – creating your own commands</vt:lpstr>
      <vt:lpstr>vi – file editing</vt:lpstr>
      <vt:lpstr>Screen – running processes in the background</vt:lpstr>
      <vt:lpstr>Screen – running processes in the background</vt:lpstr>
      <vt:lpstr>Sudo</vt:lpstr>
      <vt:lpstr>bash scripts</vt:lpstr>
      <vt:lpstr>Question</vt:lpstr>
      <vt:lpstr>Solution</vt:lpstr>
      <vt:lpstr>Solution</vt:lpstr>
      <vt:lpstr>Coding Practices</vt:lpstr>
      <vt:lpstr>How to Write SOLID Code</vt:lpstr>
      <vt:lpstr>How to Write SOLID Code</vt:lpstr>
      <vt:lpstr>Single-Responsibility Principle</vt:lpstr>
      <vt:lpstr>Open-Closed Principle</vt:lpstr>
      <vt:lpstr>Liskov Substitution Principle</vt:lpstr>
      <vt:lpstr>How to Write DRY Code</vt:lpstr>
      <vt:lpstr>Example Project</vt:lpstr>
      <vt:lpstr>Debugging</vt:lpstr>
      <vt:lpstr>PyCharm Debugger</vt:lpstr>
      <vt:lpstr>Some More Good Practices</vt:lpstr>
      <vt:lpstr>Loggers</vt:lpstr>
      <vt:lpstr>Wandb</vt:lpstr>
      <vt:lpstr>Tutorial</vt:lpstr>
      <vt:lpstr>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– NLP with Manual Features</dc:title>
  <dc:creator>Naveh-Zion Porat</dc:creator>
  <cp:lastModifiedBy>Naveh-Zion Porat</cp:lastModifiedBy>
  <cp:revision>124</cp:revision>
  <dcterms:created xsi:type="dcterms:W3CDTF">2022-06-07T12:45:29Z</dcterms:created>
  <dcterms:modified xsi:type="dcterms:W3CDTF">2022-07-05T09:11:55Z</dcterms:modified>
</cp:coreProperties>
</file>